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57" r:id="rId3"/>
    <p:sldId id="258" r:id="rId4"/>
    <p:sldId id="259" r:id="rId5"/>
    <p:sldId id="260" r:id="rId6"/>
    <p:sldId id="261" r:id="rId7"/>
    <p:sldId id="267" r:id="rId8"/>
    <p:sldId id="266" r:id="rId9"/>
    <p:sldId id="268" r:id="rId10"/>
    <p:sldId id="262" r:id="rId11"/>
    <p:sldId id="263"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67" autoAdjust="0"/>
    <p:restoredTop sz="94718" autoAdjust="0"/>
  </p:normalViewPr>
  <p:slideViewPr>
    <p:cSldViewPr>
      <p:cViewPr varScale="1">
        <p:scale>
          <a:sx n="70" d="100"/>
          <a:sy n="70" d="100"/>
        </p:scale>
        <p:origin x="-792" y="-108"/>
      </p:cViewPr>
      <p:guideLst>
        <p:guide orient="horz" pos="2160"/>
        <p:guide pos="2880"/>
      </p:guideLst>
    </p:cSldViewPr>
  </p:slideViewPr>
  <p:outlineViewPr>
    <p:cViewPr>
      <p:scale>
        <a:sx n="33" d="100"/>
        <a:sy n="33" d="100"/>
      </p:scale>
      <p:origin x="48" y="46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F41F157-63CA-41D1-AE3B-E71398DA5A56}" type="datetimeFigureOut">
              <a:rPr lang="en-US" smtClean="0"/>
              <a:t>11/22/2009</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FD180AE-1CEF-4E19-BD8A-A95F08CE840B}" type="slidenum">
              <a:rPr lang="en-US" smtClean="0"/>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41F157-63CA-41D1-AE3B-E71398DA5A56}" type="datetimeFigureOut">
              <a:rPr lang="en-US" smtClean="0"/>
              <a:t>11/22/2009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FD180AE-1CEF-4E19-BD8A-A95F08CE840B}"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FFD180AE-1CEF-4E19-BD8A-A95F08CE840B}" type="slidenum">
              <a:rPr lang="en-US" smtClean="0"/>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41F157-63CA-41D1-AE3B-E71398DA5A56}" type="datetimeFigureOut">
              <a:rPr lang="en-US" smtClean="0"/>
              <a:t>11/22/2009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F41F157-63CA-41D1-AE3B-E71398DA5A56}" type="datetimeFigureOut">
              <a:rPr lang="en-US" smtClean="0"/>
              <a:t>11/22/2009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FFD180AE-1CEF-4E19-BD8A-A95F08CE840B}" type="slidenum">
              <a:rPr lang="en-US" smtClean="0"/>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EF41F157-63CA-41D1-AE3B-E71398DA5A56}" type="datetimeFigureOut">
              <a:rPr lang="en-US" smtClean="0"/>
              <a:t>11/22/2009</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FD180AE-1CEF-4E19-BD8A-A95F08CE840B}" type="slidenum">
              <a:rPr lang="en-US" smtClean="0"/>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F41F157-63CA-41D1-AE3B-E71398DA5A56}" type="datetimeFigureOut">
              <a:rPr lang="en-US" smtClean="0"/>
              <a:t>11/22/2009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FD180AE-1CEF-4E19-BD8A-A95F08CE840B}" type="slidenum">
              <a:rPr lang="en-US" smtClean="0"/>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F41F157-63CA-41D1-AE3B-E71398DA5A56}" type="datetimeFigureOut">
              <a:rPr lang="en-US" smtClean="0"/>
              <a:t>11/22/2009</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FD180AE-1CEF-4E19-BD8A-A95F08CE840B}" type="slidenum">
              <a:rPr lang="en-US" smtClean="0"/>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F41F157-63CA-41D1-AE3B-E71398DA5A56}" type="datetimeFigureOut">
              <a:rPr lang="en-US" smtClean="0"/>
              <a:t>11/22/2009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FFD180AE-1CEF-4E19-BD8A-A95F08CE840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F41F157-63CA-41D1-AE3B-E71398DA5A56}" type="datetimeFigureOut">
              <a:rPr lang="en-US" smtClean="0"/>
              <a:t>11/22/2009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FD180AE-1CEF-4E19-BD8A-A95F08CE840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FD180AE-1CEF-4E19-BD8A-A95F08CE840B}" type="slidenum">
              <a:rPr lang="en-US" smtClean="0"/>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EF41F157-63CA-41D1-AE3B-E71398DA5A56}" type="datetimeFigureOut">
              <a:rPr lang="en-US" smtClean="0"/>
              <a:t>11/22/2009</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FFD180AE-1CEF-4E19-BD8A-A95F08CE840B}" type="slidenum">
              <a:rPr lang="en-US" smtClean="0"/>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EF41F157-63CA-41D1-AE3B-E71398DA5A56}" type="datetimeFigureOut">
              <a:rPr lang="en-US" smtClean="0"/>
              <a:t>11/22/2009</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F41F157-63CA-41D1-AE3B-E71398DA5A56}" type="datetimeFigureOut">
              <a:rPr lang="en-US" smtClean="0"/>
              <a:t>11/22/2009</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FD180AE-1CEF-4E19-BD8A-A95F08CE840B}" type="slidenum">
              <a:rPr lang="en-US" smtClean="0"/>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audio" Target="file:///I:\Ne-Yo%20-%20Closer%20Instrumental.mp3"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533400"/>
          </a:xfrm>
        </p:spPr>
        <p:txBody>
          <a:bodyPr/>
          <a:lstStyle/>
          <a:p>
            <a:r>
              <a:rPr lang="en-US" dirty="0" smtClean="0"/>
              <a:t>By Irma Madrigal</a:t>
            </a:r>
            <a:endParaRPr lang="en-US" dirty="0"/>
          </a:p>
        </p:txBody>
      </p:sp>
      <p:sp>
        <p:nvSpPr>
          <p:cNvPr id="2" name="Title 1"/>
          <p:cNvSpPr>
            <a:spLocks noGrp="1"/>
          </p:cNvSpPr>
          <p:nvPr>
            <p:ph type="ctrTitle"/>
          </p:nvPr>
        </p:nvSpPr>
        <p:spPr>
          <a:xfrm>
            <a:off x="685800" y="762000"/>
            <a:ext cx="7772400" cy="990600"/>
          </a:xfrm>
        </p:spPr>
        <p:txBody>
          <a:bodyPr/>
          <a:lstStyle/>
          <a:p>
            <a:r>
              <a:rPr smtClean="0"/>
              <a:t>My Personal Learning Theory</a:t>
            </a:r>
            <a:endParaRPr lang="en-US" dirty="0"/>
          </a:p>
        </p:txBody>
      </p:sp>
      <p:pic>
        <p:nvPicPr>
          <p:cNvPr id="8" name="Ne-Yo - Closer Instrumental.mp3">
            <a:hlinkClick r:id="" action="ppaction://media"/>
          </p:cNvPr>
          <p:cNvPicPr>
            <a:picLocks noRot="1" noChangeAspect="1"/>
          </p:cNvPicPr>
          <p:nvPr>
            <a:audioFile r:link="rId1"/>
          </p:nvPr>
        </p:nvPicPr>
        <p:blipFill>
          <a:blip r:embed="rId3"/>
          <a:stretch>
            <a:fillRect/>
          </a:stretch>
        </p:blipFill>
        <p:spPr>
          <a:xfrm>
            <a:off x="-1143000" y="6019800"/>
            <a:ext cx="304800" cy="304800"/>
          </a:xfrm>
          <a:prstGeom prst="rect">
            <a:avLst/>
          </a:prstGeom>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par>
                                <p:cTn id="7" presetID="42" presetClass="path" presetSubtype="0" accel="50000" decel="50000" fill="hold" grpId="0" nodeType="withEffect">
                                  <p:stCondLst>
                                    <p:cond delay="0"/>
                                  </p:stCondLst>
                                  <p:childTnLst>
                                    <p:animMotion origin="layout" path="M 0 -0.33303 L 0 3.34875E-6 " pathEditMode="relative" rAng="0" ptsTypes="AA">
                                      <p:cBhvr>
                                        <p:cTn id="8" dur="2000" fill="hold"/>
                                        <p:tgtEl>
                                          <p:spTgt spid="2"/>
                                        </p:tgtEl>
                                        <p:attrNameLst>
                                          <p:attrName>ppt_x</p:attrName>
                                          <p:attrName>ppt_y</p:attrName>
                                        </p:attrNameLst>
                                      </p:cBhvr>
                                      <p:rCtr x="0" y="167"/>
                                    </p:animMotion>
                                  </p:childTnLst>
                                </p:cTn>
                              </p:par>
                              <p:par>
                                <p:cTn id="9" presetID="64" presetClass="path" presetSubtype="0" accel="50000" decel="50000" fill="hold" grpId="0" nodeType="withEffect">
                                  <p:stCondLst>
                                    <p:cond delay="0"/>
                                  </p:stCondLst>
                                  <p:childTnLst>
                                    <p:animMotion origin="layout" path="M -0.00451 0.59737 L -0.00451 0.03122 " pathEditMode="relative" rAng="0" ptsTypes="AA">
                                      <p:cBhvr>
                                        <p:cTn id="10" dur="2000" fill="hold"/>
                                        <p:tgtEl>
                                          <p:spTgt spid="3">
                                            <p:txEl>
                                              <p:pRg st="0" end="0"/>
                                            </p:txEl>
                                          </p:spTgt>
                                        </p:tgtEl>
                                        <p:attrNameLst>
                                          <p:attrName>ppt_x</p:attrName>
                                          <p:attrName>ppt_y</p:attrName>
                                        </p:attrNameLst>
                                      </p:cBhvr>
                                      <p:rCtr x="0" y="-283"/>
                                    </p:animMotion>
                                  </p:childTnLst>
                                </p:cTn>
                              </p:par>
                            </p:childTnLst>
                          </p:cTn>
                        </p:par>
                      </p:childTnLst>
                    </p:cTn>
                  </p:par>
                </p:childTnLst>
              </p:cTn>
              <p:prevCondLst>
                <p:cond evt="onPrev" delay="0">
                  <p:tgtEl>
                    <p:sldTgt/>
                  </p:tgtEl>
                </p:cond>
              </p:prevCondLst>
              <p:nextCondLst>
                <p:cond evt="onNext" delay="0">
                  <p:tgtEl>
                    <p:sldTgt/>
                  </p:tgtEl>
                </p:cond>
              </p:nextCondLst>
            </p:seq>
            <p:audio>
              <p:cMediaNode numSld="12" showWhenStopped="0">
                <p:cTn id="11" fill="hold" display="0">
                  <p:stCondLst>
                    <p:cond delay="indefinite"/>
                  </p:stCondLst>
                  <p:endCondLst>
                    <p:cond evt="onPrev" delay="0">
                      <p:tgtEl>
                        <p:sldTgt/>
                      </p:tgtEl>
                    </p:cond>
                    <p:cond evt="onStopAudio" delay="0">
                      <p:tgtEl>
                        <p:sldTgt/>
                      </p:tgtEl>
                    </p:cond>
                  </p:endCondLst>
                </p:cTn>
                <p:tgtEl>
                  <p:spTgt spid="8"/>
                </p:tgtEl>
              </p:cMediaNode>
            </p:audio>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class subjects using PjBL:</a:t>
            </a:r>
            <a:endParaRPr lang="en-US" dirty="0"/>
          </a:p>
        </p:txBody>
      </p:sp>
      <p:sp>
        <p:nvSpPr>
          <p:cNvPr id="3" name="Content Placeholder 2"/>
          <p:cNvSpPr>
            <a:spLocks noGrp="1"/>
          </p:cNvSpPr>
          <p:nvPr>
            <p:ph sz="quarter" idx="1"/>
          </p:nvPr>
        </p:nvSpPr>
        <p:spPr>
          <a:xfrm>
            <a:off x="4953000" y="1524001"/>
            <a:ext cx="3581400" cy="609599"/>
          </a:xfrm>
        </p:spPr>
        <p:txBody>
          <a:bodyPr>
            <a:normAutofit/>
          </a:bodyPr>
          <a:lstStyle/>
          <a:p>
            <a:r>
              <a:rPr lang="en-US" sz="2400" dirty="0" smtClean="0"/>
              <a:t>Robotics/Engineering</a:t>
            </a:r>
            <a:endParaRPr lang="en-US" sz="2400" dirty="0"/>
          </a:p>
        </p:txBody>
      </p:sp>
      <p:grpSp>
        <p:nvGrpSpPr>
          <p:cNvPr id="13" name="Group 12"/>
          <p:cNvGrpSpPr/>
          <p:nvPr/>
        </p:nvGrpSpPr>
        <p:grpSpPr>
          <a:xfrm>
            <a:off x="4876800" y="2198180"/>
            <a:ext cx="3654490" cy="4126420"/>
            <a:chOff x="4876800" y="2198180"/>
            <a:chExt cx="3654490" cy="4126420"/>
          </a:xfrm>
        </p:grpSpPr>
        <p:pic>
          <p:nvPicPr>
            <p:cNvPr id="6147" name="Picture 3" descr="I:\l3.jpg"/>
            <p:cNvPicPr>
              <a:picLocks noChangeAspect="1" noChangeArrowheads="1"/>
            </p:cNvPicPr>
            <p:nvPr/>
          </p:nvPicPr>
          <p:blipFill>
            <a:blip r:embed="rId2"/>
            <a:srcRect/>
            <a:stretch>
              <a:fillRect/>
            </a:stretch>
          </p:blipFill>
          <p:spPr bwMode="auto">
            <a:xfrm>
              <a:off x="4876800" y="2198180"/>
              <a:ext cx="2338874" cy="1826964"/>
            </a:xfrm>
            <a:prstGeom prst="rect">
              <a:avLst/>
            </a:prstGeom>
            <a:noFill/>
          </p:spPr>
        </p:pic>
        <p:pic>
          <p:nvPicPr>
            <p:cNvPr id="6149" name="Picture 5" descr="I:\b885a812f882b96e.jpg"/>
            <p:cNvPicPr>
              <a:picLocks noChangeAspect="1" noChangeArrowheads="1"/>
            </p:cNvPicPr>
            <p:nvPr/>
          </p:nvPicPr>
          <p:blipFill>
            <a:blip r:embed="rId3"/>
            <a:srcRect/>
            <a:stretch>
              <a:fillRect/>
            </a:stretch>
          </p:blipFill>
          <p:spPr bwMode="auto">
            <a:xfrm>
              <a:off x="6119327" y="4481885"/>
              <a:ext cx="2411963" cy="1842715"/>
            </a:xfrm>
            <a:prstGeom prst="rect">
              <a:avLst/>
            </a:prstGeom>
            <a:noFill/>
          </p:spPr>
        </p:pic>
      </p:grpSp>
      <p:sp>
        <p:nvSpPr>
          <p:cNvPr id="5" name="Content Placeholder 2"/>
          <p:cNvSpPr txBox="1">
            <a:spLocks/>
          </p:cNvSpPr>
          <p:nvPr/>
        </p:nvSpPr>
        <p:spPr>
          <a:xfrm>
            <a:off x="457200" y="1524000"/>
            <a:ext cx="3508248" cy="60960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Physics</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10" name="Group 9"/>
          <p:cNvGrpSpPr/>
          <p:nvPr/>
        </p:nvGrpSpPr>
        <p:grpSpPr>
          <a:xfrm>
            <a:off x="533400" y="2133600"/>
            <a:ext cx="3048000" cy="4210050"/>
            <a:chOff x="533400" y="2133600"/>
            <a:chExt cx="3048000" cy="4210050"/>
          </a:xfrm>
        </p:grpSpPr>
        <p:pic>
          <p:nvPicPr>
            <p:cNvPr id="6146" name="Picture 2" descr="I:\physics.jpg"/>
            <p:cNvPicPr>
              <a:picLocks noChangeAspect="1" noChangeArrowheads="1"/>
            </p:cNvPicPr>
            <p:nvPr/>
          </p:nvPicPr>
          <p:blipFill>
            <a:blip r:embed="rId4"/>
            <a:srcRect/>
            <a:stretch>
              <a:fillRect/>
            </a:stretch>
          </p:blipFill>
          <p:spPr bwMode="auto">
            <a:xfrm>
              <a:off x="1143000" y="2133600"/>
              <a:ext cx="2438400" cy="1828800"/>
            </a:xfrm>
            <a:prstGeom prst="rect">
              <a:avLst/>
            </a:prstGeom>
            <a:noFill/>
          </p:spPr>
        </p:pic>
        <p:pic>
          <p:nvPicPr>
            <p:cNvPr id="6150" name="Picture 6" descr="I:\3476165682_4695e5ddc7_m.jpg"/>
            <p:cNvPicPr>
              <a:picLocks noChangeAspect="1" noChangeArrowheads="1"/>
            </p:cNvPicPr>
            <p:nvPr/>
          </p:nvPicPr>
          <p:blipFill>
            <a:blip r:embed="rId5"/>
            <a:srcRect/>
            <a:stretch>
              <a:fillRect/>
            </a:stretch>
          </p:blipFill>
          <p:spPr bwMode="auto">
            <a:xfrm>
              <a:off x="533400" y="4343400"/>
              <a:ext cx="2667000" cy="2000250"/>
            </a:xfrm>
            <a:prstGeom prst="rect">
              <a:avLst/>
            </a:prstGeom>
            <a:noFill/>
          </p:spPr>
        </p:pic>
      </p:gr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2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10"/>
                                        </p:tgtEl>
                                        <p:attrNameLst>
                                          <p:attrName>ppt_x</p:attrName>
                                          <p:attrName>ppt_y</p:attrName>
                                        </p:attrNameLst>
                                      </p:cBhvr>
                                    </p:animMotion>
                                    <p:animEffect transition="in" filter="fade">
                                      <p:cBhvr>
                                        <p:cTn id="9" dur="2000"/>
                                        <p:tgtEl>
                                          <p:spTgt spid="10"/>
                                        </p:tgtEl>
                                      </p:cBhvr>
                                    </p:animEffect>
                                  </p:childTnLst>
                                </p:cTn>
                              </p:par>
                              <p:par>
                                <p:cTn id="10" presetID="54" presetClass="entr" presetSubtype="0" accel="10000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2000" fill="hold"/>
                                        <p:tgtEl>
                                          <p:spTgt spid="13"/>
                                        </p:tgtEl>
                                        <p:attrNameLst>
                                          <p:attrName>ppt_w</p:attrName>
                                        </p:attrNameLst>
                                      </p:cBhvr>
                                      <p:tavLst>
                                        <p:tav tm="0">
                                          <p:val>
                                            <p:strVal val="#ppt_w*0.05"/>
                                          </p:val>
                                        </p:tav>
                                        <p:tav tm="100000">
                                          <p:val>
                                            <p:strVal val="#ppt_w"/>
                                          </p:val>
                                        </p:tav>
                                      </p:tavLst>
                                    </p:anim>
                                    <p:anim calcmode="lin" valueType="num">
                                      <p:cBhvr>
                                        <p:cTn id="13" dur="2000" fill="hold"/>
                                        <p:tgtEl>
                                          <p:spTgt spid="13"/>
                                        </p:tgtEl>
                                        <p:attrNameLst>
                                          <p:attrName>ppt_h</p:attrName>
                                        </p:attrNameLst>
                                      </p:cBhvr>
                                      <p:tavLst>
                                        <p:tav tm="0">
                                          <p:val>
                                            <p:strVal val="#ppt_h"/>
                                          </p:val>
                                        </p:tav>
                                        <p:tav tm="100000">
                                          <p:val>
                                            <p:strVal val="#ppt_h"/>
                                          </p:val>
                                        </p:tav>
                                      </p:tavLst>
                                    </p:anim>
                                    <p:anim calcmode="lin" valueType="num">
                                      <p:cBhvr>
                                        <p:cTn id="14" dur="2000" fill="hold"/>
                                        <p:tgtEl>
                                          <p:spTgt spid="13"/>
                                        </p:tgtEl>
                                        <p:attrNameLst>
                                          <p:attrName>ppt_x</p:attrName>
                                        </p:attrNameLst>
                                      </p:cBhvr>
                                      <p:tavLst>
                                        <p:tav tm="0">
                                          <p:val>
                                            <p:strVal val="#ppt_x-.2"/>
                                          </p:val>
                                        </p:tav>
                                        <p:tav tm="100000">
                                          <p:val>
                                            <p:strVal val="#ppt_x"/>
                                          </p:val>
                                        </p:tav>
                                      </p:tavLst>
                                    </p:anim>
                                    <p:anim calcmode="lin" valueType="num">
                                      <p:cBhvr>
                                        <p:cTn id="15" dur="2000" fill="hold"/>
                                        <p:tgtEl>
                                          <p:spTgt spid="13"/>
                                        </p:tgtEl>
                                        <p:attrNameLst>
                                          <p:attrName>ppt_y</p:attrName>
                                        </p:attrNameLst>
                                      </p:cBhvr>
                                      <p:tavLst>
                                        <p:tav tm="0">
                                          <p:val>
                                            <p:strVal val="#ppt_y"/>
                                          </p:val>
                                        </p:tav>
                                        <p:tav tm="100000">
                                          <p:val>
                                            <p:strVal val="#ppt_y"/>
                                          </p:val>
                                        </p:tav>
                                      </p:tavLst>
                                    </p:anim>
                                    <p:animEffect transition="in" filter="fade">
                                      <p:cBhvr>
                                        <p:cTn id="1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class subjects using </a:t>
            </a:r>
            <a:r>
              <a:rPr lang="en-US" dirty="0" smtClean="0"/>
              <a:t>PjBL</a:t>
            </a:r>
            <a:r>
              <a:rPr lang="en-US" dirty="0" smtClean="0"/>
              <a:t>:</a:t>
            </a:r>
            <a:endParaRPr lang="en-US" dirty="0"/>
          </a:p>
        </p:txBody>
      </p:sp>
      <p:sp>
        <p:nvSpPr>
          <p:cNvPr id="3" name="Content Placeholder 2"/>
          <p:cNvSpPr>
            <a:spLocks noGrp="1"/>
          </p:cNvSpPr>
          <p:nvPr>
            <p:ph sz="quarter" idx="1"/>
          </p:nvPr>
        </p:nvSpPr>
        <p:spPr>
          <a:xfrm>
            <a:off x="301752" y="1527048"/>
            <a:ext cx="3584448" cy="1139952"/>
          </a:xfrm>
        </p:spPr>
        <p:txBody>
          <a:bodyPr/>
          <a:lstStyle/>
          <a:p>
            <a:r>
              <a:rPr lang="en-US" dirty="0" smtClean="0"/>
              <a:t>Economics</a:t>
            </a:r>
            <a:endParaRPr lang="en-US" dirty="0"/>
          </a:p>
        </p:txBody>
      </p:sp>
      <p:grpSp>
        <p:nvGrpSpPr>
          <p:cNvPr id="10" name="Group 9"/>
          <p:cNvGrpSpPr/>
          <p:nvPr/>
        </p:nvGrpSpPr>
        <p:grpSpPr>
          <a:xfrm>
            <a:off x="457200" y="2057400"/>
            <a:ext cx="7924800" cy="4343400"/>
            <a:chOff x="457200" y="2057400"/>
            <a:chExt cx="7924800" cy="4343400"/>
          </a:xfrm>
        </p:grpSpPr>
        <p:pic>
          <p:nvPicPr>
            <p:cNvPr id="7172" name="Picture 4" descr="I:\225671832_b65544919f.jpg"/>
            <p:cNvPicPr>
              <a:picLocks noChangeAspect="1" noChangeArrowheads="1"/>
            </p:cNvPicPr>
            <p:nvPr/>
          </p:nvPicPr>
          <p:blipFill>
            <a:blip r:embed="rId2"/>
            <a:srcRect b="1921"/>
            <a:stretch>
              <a:fillRect/>
            </a:stretch>
          </p:blipFill>
          <p:spPr bwMode="auto">
            <a:xfrm>
              <a:off x="457200" y="2057400"/>
              <a:ext cx="3746500" cy="4343400"/>
            </a:xfrm>
            <a:prstGeom prst="rect">
              <a:avLst/>
            </a:prstGeom>
            <a:noFill/>
          </p:spPr>
        </p:pic>
        <p:pic>
          <p:nvPicPr>
            <p:cNvPr id="7174" name="Picture 6" descr="I:\225671833_8355a3819e.jpg"/>
            <p:cNvPicPr>
              <a:picLocks noChangeAspect="1" noChangeArrowheads="1"/>
            </p:cNvPicPr>
            <p:nvPr/>
          </p:nvPicPr>
          <p:blipFill>
            <a:blip r:embed="rId3"/>
            <a:srcRect t="6574"/>
            <a:stretch>
              <a:fillRect/>
            </a:stretch>
          </p:blipFill>
          <p:spPr bwMode="auto">
            <a:xfrm>
              <a:off x="4876800" y="2057400"/>
              <a:ext cx="3505200" cy="4331708"/>
            </a:xfrm>
            <a:prstGeom prst="rect">
              <a:avLst/>
            </a:prstGeom>
            <a:noFill/>
          </p:spPr>
        </p:pic>
      </p:gr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5_by_Tapo4kina.jpg"/>
          <p:cNvPicPr>
            <a:picLocks noChangeAspect="1" noChangeArrowheads="1"/>
          </p:cNvPicPr>
          <p:nvPr/>
        </p:nvPicPr>
        <p:blipFill>
          <a:blip r:embed="rId2"/>
          <a:srcRect/>
          <a:stretch>
            <a:fillRect/>
          </a:stretch>
        </p:blipFill>
        <p:spPr bwMode="auto">
          <a:xfrm>
            <a:off x="-609600" y="0"/>
            <a:ext cx="10287000" cy="6858000"/>
          </a:xfrm>
          <a:prstGeom prst="rect">
            <a:avLst/>
          </a:prstGeom>
          <a:noFill/>
        </p:spPr>
      </p:pic>
      <p:sp>
        <p:nvSpPr>
          <p:cNvPr id="2" name="Title 1"/>
          <p:cNvSpPr>
            <a:spLocks noGrp="1"/>
          </p:cNvSpPr>
          <p:nvPr>
            <p:ph type="title"/>
          </p:nvPr>
        </p:nvSpPr>
        <p:spPr>
          <a:xfrm>
            <a:off x="228600" y="304800"/>
            <a:ext cx="8534400" cy="1143000"/>
          </a:xfrm>
        </p:spPr>
        <p:txBody>
          <a:bodyPr>
            <a:normAutofit/>
          </a:bodyPr>
          <a:lstStyle/>
          <a:p>
            <a:r>
              <a:rPr lang="en-US" sz="4000" dirty="0" smtClean="0">
                <a:solidFill>
                  <a:schemeClr val="bg1"/>
                </a:solidFill>
              </a:rPr>
              <a:t>Who wants to try out this method?</a:t>
            </a:r>
            <a:endParaRPr lang="en-US" sz="4000" dirty="0">
              <a:solidFill>
                <a:schemeClr val="bg1"/>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Imagine This:</a:t>
            </a:r>
            <a:endParaRPr lang="en-US" dirty="0"/>
          </a:p>
        </p:txBody>
      </p:sp>
      <p:sp>
        <p:nvSpPr>
          <p:cNvPr id="3" name="Content Placeholder 2"/>
          <p:cNvSpPr>
            <a:spLocks noGrp="1"/>
          </p:cNvSpPr>
          <p:nvPr>
            <p:ph sz="quarter" idx="1"/>
          </p:nvPr>
        </p:nvSpPr>
        <p:spPr>
          <a:xfrm>
            <a:off x="457200" y="1600200"/>
            <a:ext cx="8382000" cy="1447800"/>
          </a:xfrm>
        </p:spPr>
        <p:txBody>
          <a:bodyPr>
            <a:normAutofit/>
          </a:bodyPr>
          <a:lstStyle/>
          <a:p>
            <a:pPr algn="ctr">
              <a:buNone/>
            </a:pPr>
            <a:r>
              <a:rPr lang="en-US" sz="3600" dirty="0" smtClean="0"/>
              <a:t>Bored, unmotivated students…</a:t>
            </a:r>
            <a:endParaRPr lang="en-US" sz="3600" dirty="0"/>
          </a:p>
        </p:txBody>
      </p:sp>
      <p:pic>
        <p:nvPicPr>
          <p:cNvPr id="1027" name="Picture 3" descr="I:\Bored__by_xLISART.jpg"/>
          <p:cNvPicPr>
            <a:picLocks noChangeAspect="1" noChangeArrowheads="1"/>
          </p:cNvPicPr>
          <p:nvPr/>
        </p:nvPicPr>
        <p:blipFill>
          <a:blip r:embed="rId2"/>
          <a:srcRect/>
          <a:stretch>
            <a:fillRect/>
          </a:stretch>
        </p:blipFill>
        <p:spPr bwMode="auto">
          <a:xfrm>
            <a:off x="4876800" y="2438400"/>
            <a:ext cx="3833813" cy="3429000"/>
          </a:xfrm>
          <a:prstGeom prst="rect">
            <a:avLst/>
          </a:prstGeom>
          <a:noFill/>
        </p:spPr>
      </p:pic>
      <p:pic>
        <p:nvPicPr>
          <p:cNvPr id="1028" name="Picture 4" descr="I:\bored_small.jpg"/>
          <p:cNvPicPr>
            <a:picLocks noChangeAspect="1" noChangeArrowheads="1"/>
          </p:cNvPicPr>
          <p:nvPr/>
        </p:nvPicPr>
        <p:blipFill>
          <a:blip r:embed="rId3"/>
          <a:srcRect/>
          <a:stretch>
            <a:fillRect/>
          </a:stretch>
        </p:blipFill>
        <p:spPr bwMode="auto">
          <a:xfrm>
            <a:off x="457200" y="2819400"/>
            <a:ext cx="4138613" cy="3489207"/>
          </a:xfrm>
          <a:prstGeom prst="rect">
            <a:avLst/>
          </a:prstGeom>
          <a:noFill/>
        </p:spPr>
      </p:pic>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800" decel="100000"/>
                                        <p:tgtEl>
                                          <p:spTgt spid="1028"/>
                                        </p:tgtEl>
                                      </p:cBhvr>
                                    </p:animEffect>
                                    <p:anim calcmode="lin" valueType="num">
                                      <p:cBhvr>
                                        <p:cTn id="8" dur="800" decel="100000" fill="hold"/>
                                        <p:tgtEl>
                                          <p:spTgt spid="1028"/>
                                        </p:tgtEl>
                                        <p:attrNameLst>
                                          <p:attrName>style.rotation</p:attrName>
                                        </p:attrNameLst>
                                      </p:cBhvr>
                                      <p:tavLst>
                                        <p:tav tm="0">
                                          <p:val>
                                            <p:fltVal val="-90"/>
                                          </p:val>
                                        </p:tav>
                                        <p:tav tm="100000">
                                          <p:val>
                                            <p:fltVal val="0"/>
                                          </p:val>
                                        </p:tav>
                                      </p:tavLst>
                                    </p:anim>
                                    <p:anim calcmode="lin" valueType="num">
                                      <p:cBhvr>
                                        <p:cTn id="9" dur="800" decel="100000" fill="hold"/>
                                        <p:tgtEl>
                                          <p:spTgt spid="1028"/>
                                        </p:tgtEl>
                                        <p:attrNameLst>
                                          <p:attrName>ppt_x</p:attrName>
                                        </p:attrNameLst>
                                      </p:cBhvr>
                                      <p:tavLst>
                                        <p:tav tm="0">
                                          <p:val>
                                            <p:strVal val="#ppt_x+0.4"/>
                                          </p:val>
                                        </p:tav>
                                        <p:tav tm="100000">
                                          <p:val>
                                            <p:strVal val="#ppt_x-0.05"/>
                                          </p:val>
                                        </p:tav>
                                      </p:tavLst>
                                    </p:anim>
                                    <p:anim calcmode="lin" valueType="num">
                                      <p:cBhvr>
                                        <p:cTn id="10" dur="800" decel="100000" fill="hold"/>
                                        <p:tgtEl>
                                          <p:spTgt spid="102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8"/>
                                        </p:tgtEl>
                                        <p:attrNameLst>
                                          <p:attrName>ppt_y</p:attrName>
                                        </p:attrNameLst>
                                      </p:cBhvr>
                                      <p:tavLst>
                                        <p:tav tm="0">
                                          <p:val>
                                            <p:strVal val="#ppt_y+0.1"/>
                                          </p:val>
                                        </p:tav>
                                        <p:tav tm="100000">
                                          <p:val>
                                            <p:strVal val="#ppt_y"/>
                                          </p:val>
                                        </p:tav>
                                      </p:tavLst>
                                    </p:anim>
                                  </p:childTnLst>
                                </p:cTn>
                              </p:par>
                              <p:par>
                                <p:cTn id="13" presetID="22" presetClass="entr" presetSubtype="4"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wipe(down)">
                                      <p:cBhvr>
                                        <p:cTn id="15"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228600"/>
            <a:ext cx="8534400" cy="914400"/>
          </a:xfrm>
        </p:spPr>
        <p:txBody>
          <a:bodyPr>
            <a:normAutofit fontScale="92500" lnSpcReduction="10000"/>
          </a:bodyPr>
          <a:lstStyle/>
          <a:p>
            <a:pPr>
              <a:buNone/>
            </a:pPr>
            <a:r>
              <a:rPr lang="en-US" dirty="0" smtClean="0"/>
              <a:t> </a:t>
            </a:r>
            <a:r>
              <a:rPr lang="en-US" sz="3200" dirty="0" smtClean="0">
                <a:solidFill>
                  <a:schemeClr val="bg2">
                    <a:lumMod val="75000"/>
                  </a:schemeClr>
                </a:solidFill>
              </a:rPr>
              <a:t>Traditional teaching methods are slowly losing the attention of students…</a:t>
            </a:r>
          </a:p>
        </p:txBody>
      </p:sp>
      <p:pic>
        <p:nvPicPr>
          <p:cNvPr id="2050" name="Picture 2" descr="I:\Sleeping_Children_by_dawniea.jpg"/>
          <p:cNvPicPr>
            <a:picLocks noChangeAspect="1" noChangeArrowheads="1"/>
          </p:cNvPicPr>
          <p:nvPr/>
        </p:nvPicPr>
        <p:blipFill>
          <a:blip r:embed="rId2"/>
          <a:srcRect/>
          <a:stretch>
            <a:fillRect/>
          </a:stretch>
        </p:blipFill>
        <p:spPr bwMode="auto">
          <a:xfrm>
            <a:off x="304800" y="2133601"/>
            <a:ext cx="4470399" cy="3352800"/>
          </a:xfrm>
          <a:prstGeom prst="rect">
            <a:avLst/>
          </a:prstGeom>
          <a:noFill/>
        </p:spPr>
      </p:pic>
      <p:pic>
        <p:nvPicPr>
          <p:cNvPr id="2051" name="Picture 3" descr="I:\23a85c69b30f6bcc3a8fb58ab3d47200.jpg"/>
          <p:cNvPicPr>
            <a:picLocks noChangeAspect="1" noChangeArrowheads="1"/>
          </p:cNvPicPr>
          <p:nvPr/>
        </p:nvPicPr>
        <p:blipFill>
          <a:blip r:embed="rId3"/>
          <a:srcRect/>
          <a:stretch>
            <a:fillRect/>
          </a:stretch>
        </p:blipFill>
        <p:spPr bwMode="auto">
          <a:xfrm>
            <a:off x="5029200" y="1447800"/>
            <a:ext cx="3657600" cy="4922837"/>
          </a:xfrm>
          <a:prstGeom prst="rect">
            <a:avLst/>
          </a:prstGeom>
          <a:noFill/>
        </p:spPr>
      </p:pic>
    </p:spTree>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slide(fromBottom)">
                                      <p:cBhvr>
                                        <p:cTn id="7" dur="1000"/>
                                        <p:tgtEl>
                                          <p:spTgt spid="2050"/>
                                        </p:tgtEl>
                                      </p:cBhvr>
                                    </p:animEffect>
                                  </p:childTnLst>
                                </p:cTn>
                              </p:par>
                              <p:par>
                                <p:cTn id="8" presetID="25" presetClass="entr" presetSubtype="0" fill="hold" nodeType="withEffect">
                                  <p:stCondLst>
                                    <p:cond delay="0"/>
                                  </p:stCondLst>
                                  <p:childTnLst>
                                    <p:set>
                                      <p:cBhvr>
                                        <p:cTn id="9" dur="1" fill="hold">
                                          <p:stCondLst>
                                            <p:cond delay="0"/>
                                          </p:stCondLst>
                                        </p:cTn>
                                        <p:tgtEl>
                                          <p:spTgt spid="2051"/>
                                        </p:tgtEl>
                                        <p:attrNameLst>
                                          <p:attrName>style.visibility</p:attrName>
                                        </p:attrNameLst>
                                      </p:cBhvr>
                                      <p:to>
                                        <p:strVal val="visible"/>
                                      </p:to>
                                    </p:set>
                                    <p:anim calcmode="lin" valueType="num">
                                      <p:cBhvr>
                                        <p:cTn id="10" dur="1000" decel="50000" fill="hold">
                                          <p:stCondLst>
                                            <p:cond delay="0"/>
                                          </p:stCondLst>
                                        </p:cTn>
                                        <p:tgtEl>
                                          <p:spTgt spid="2051"/>
                                        </p:tgtEl>
                                        <p:attrNameLst>
                                          <p:attrName>style.rotation</p:attrName>
                                        </p:attrNameLst>
                                      </p:cBhvr>
                                      <p:tavLst>
                                        <p:tav tm="0">
                                          <p:val>
                                            <p:fltVal val="-90"/>
                                          </p:val>
                                        </p:tav>
                                        <p:tav tm="100000">
                                          <p:val>
                                            <p:fltVal val="0"/>
                                          </p:val>
                                        </p:tav>
                                      </p:tavLst>
                                    </p:anim>
                                    <p:anim calcmode="lin" valueType="num">
                                      <p:cBhvr>
                                        <p:cTn id="11" dur="1000" decel="50000" fill="hold">
                                          <p:stCondLst>
                                            <p:cond delay="0"/>
                                          </p:stCondLst>
                                        </p:cTn>
                                        <p:tgtEl>
                                          <p:spTgt spid="2051"/>
                                        </p:tgtEl>
                                        <p:attrNameLst>
                                          <p:attrName>ppt_w</p:attrName>
                                        </p:attrNameLst>
                                      </p:cBhvr>
                                      <p:tavLst>
                                        <p:tav tm="0">
                                          <p:val>
                                            <p:strVal val="#ppt_w"/>
                                          </p:val>
                                        </p:tav>
                                        <p:tav tm="100000">
                                          <p:val>
                                            <p:strVal val="#ppt_w*.05"/>
                                          </p:val>
                                        </p:tav>
                                      </p:tavLst>
                                    </p:anim>
                                    <p:anim calcmode="lin" valueType="num">
                                      <p:cBhvr>
                                        <p:cTn id="12" dur="1000" accel="50000" fill="hold">
                                          <p:stCondLst>
                                            <p:cond delay="1000"/>
                                          </p:stCondLst>
                                        </p:cTn>
                                        <p:tgtEl>
                                          <p:spTgt spid="2051"/>
                                        </p:tgtEl>
                                        <p:attrNameLst>
                                          <p:attrName>ppt_w</p:attrName>
                                        </p:attrNameLst>
                                      </p:cBhvr>
                                      <p:tavLst>
                                        <p:tav tm="0">
                                          <p:val>
                                            <p:strVal val="#ppt_w*.05"/>
                                          </p:val>
                                        </p:tav>
                                        <p:tav tm="100000">
                                          <p:val>
                                            <p:strVal val="#ppt_w"/>
                                          </p:val>
                                        </p:tav>
                                      </p:tavLst>
                                    </p:anim>
                                    <p:anim calcmode="lin" valueType="num">
                                      <p:cBhvr>
                                        <p:cTn id="13" dur="2000" fill="hold"/>
                                        <p:tgtEl>
                                          <p:spTgt spid="2051"/>
                                        </p:tgtEl>
                                        <p:attrNameLst>
                                          <p:attrName>ppt_h</p:attrName>
                                        </p:attrNameLst>
                                      </p:cBhvr>
                                      <p:tavLst>
                                        <p:tav tm="0">
                                          <p:val>
                                            <p:strVal val="#ppt_h"/>
                                          </p:val>
                                        </p:tav>
                                        <p:tav tm="100000">
                                          <p:val>
                                            <p:strVal val="#ppt_h"/>
                                          </p:val>
                                        </p:tav>
                                      </p:tavLst>
                                    </p:anim>
                                    <p:anim calcmode="lin" valueType="num">
                                      <p:cBhvr>
                                        <p:cTn id="14" dur="1000" decel="50000" fill="hold">
                                          <p:stCondLst>
                                            <p:cond delay="0"/>
                                          </p:stCondLst>
                                        </p:cTn>
                                        <p:tgtEl>
                                          <p:spTgt spid="2051"/>
                                        </p:tgtEl>
                                        <p:attrNameLst>
                                          <p:attrName>ppt_x</p:attrName>
                                        </p:attrNameLst>
                                      </p:cBhvr>
                                      <p:tavLst>
                                        <p:tav tm="0">
                                          <p:val>
                                            <p:strVal val="#ppt_x+.4"/>
                                          </p:val>
                                        </p:tav>
                                        <p:tav tm="100000">
                                          <p:val>
                                            <p:strVal val="#ppt_x"/>
                                          </p:val>
                                        </p:tav>
                                      </p:tavLst>
                                    </p:anim>
                                    <p:anim calcmode="lin" valueType="num">
                                      <p:cBhvr>
                                        <p:cTn id="15" dur="1000" decel="50000" fill="hold">
                                          <p:stCondLst>
                                            <p:cond delay="0"/>
                                          </p:stCondLst>
                                        </p:cTn>
                                        <p:tgtEl>
                                          <p:spTgt spid="2051"/>
                                        </p:tgtEl>
                                        <p:attrNameLst>
                                          <p:attrName>ppt_y</p:attrName>
                                        </p:attrNameLst>
                                      </p:cBhvr>
                                      <p:tavLst>
                                        <p:tav tm="0">
                                          <p:val>
                                            <p:strVal val="#ppt_y-.2"/>
                                          </p:val>
                                        </p:tav>
                                        <p:tav tm="100000">
                                          <p:val>
                                            <p:strVal val="#ppt_y+.1"/>
                                          </p:val>
                                        </p:tav>
                                      </p:tavLst>
                                    </p:anim>
                                    <p:anim calcmode="lin" valueType="num">
                                      <p:cBhvr>
                                        <p:cTn id="16" dur="1000" accel="50000" fill="hold">
                                          <p:stCondLst>
                                            <p:cond delay="1000"/>
                                          </p:stCondLst>
                                        </p:cTn>
                                        <p:tgtEl>
                                          <p:spTgt spid="2051"/>
                                        </p:tgtEl>
                                        <p:attrNameLst>
                                          <p:attrName>ppt_y</p:attrName>
                                        </p:attrNameLst>
                                      </p:cBhvr>
                                      <p:tavLst>
                                        <p:tav tm="0">
                                          <p:val>
                                            <p:strVal val="#ppt_y+.1"/>
                                          </p:val>
                                        </p:tav>
                                        <p:tav tm="100000">
                                          <p:val>
                                            <p:strVal val="#ppt_y"/>
                                          </p:val>
                                        </p:tav>
                                      </p:tavLst>
                                    </p:anim>
                                    <p:animEffect transition="in" filter="fade">
                                      <p:cBhvr>
                                        <p:cTn id="17" dur="2000" decel="50000">
                                          <p:stCondLst>
                                            <p:cond delay="0"/>
                                          </p:stCondLst>
                                        </p:cTn>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Children_of_earth__by_ella_marie.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Tree>
  </p:cSld>
  <p:clrMapOvr>
    <a:masterClrMapping/>
  </p:clrMapOvr>
  <p:transition spd="med">
    <p:plu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Teach_Your_Children_by_mojorison.jpg"/>
          <p:cNvPicPr>
            <a:picLocks noChangeAspect="1" noChangeArrowheads="1"/>
          </p:cNvPicPr>
          <p:nvPr/>
        </p:nvPicPr>
        <p:blipFill>
          <a:blip r:embed="rId2"/>
          <a:srcRect l="2381" t="3125" r="2381" b="3125"/>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228600" y="0"/>
            <a:ext cx="8458200" cy="1066800"/>
          </a:xfrm>
        </p:spPr>
        <p:txBody>
          <a:bodyPr/>
          <a:lstStyle/>
          <a:p>
            <a:r>
              <a:rPr lang="en-US" dirty="0" smtClean="0">
                <a:solidFill>
                  <a:schemeClr val="bg1"/>
                </a:solidFill>
              </a:rPr>
              <a:t>The Solution:</a:t>
            </a:r>
            <a:endParaRPr lang="en-US" dirty="0">
              <a:solidFill>
                <a:schemeClr val="bg1"/>
              </a:solidFill>
            </a:endParaRPr>
          </a:p>
        </p:txBody>
      </p:sp>
      <p:sp>
        <p:nvSpPr>
          <p:cNvPr id="4" name="Rectangle 3"/>
          <p:cNvSpPr/>
          <p:nvPr/>
        </p:nvSpPr>
        <p:spPr>
          <a:xfrm>
            <a:off x="228600" y="1371600"/>
            <a:ext cx="8686800" cy="4755148"/>
          </a:xfrm>
          <a:prstGeom prst="rect">
            <a:avLst/>
          </a:prstGeom>
          <a:noFill/>
        </p:spPr>
        <p:txBody>
          <a:bodyPr wrap="square" lIns="91440" tIns="45720" rIns="91440" bIns="45720">
            <a:spAutoFit/>
          </a:bodyPr>
          <a:lstStyle/>
          <a:p>
            <a:pPr algn="ctr"/>
            <a:r>
              <a:rPr lang="en-US" sz="101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Project-Based Learning</a:t>
            </a:r>
            <a:endParaRPr lang="en-US" sz="101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1" nodeType="with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Project-Based Learning?</a:t>
            </a:r>
            <a:endParaRPr lang="en-US" dirty="0"/>
          </a:p>
        </p:txBody>
      </p:sp>
      <p:sp>
        <p:nvSpPr>
          <p:cNvPr id="3" name="Content Placeholder 2"/>
          <p:cNvSpPr>
            <a:spLocks noGrp="1"/>
          </p:cNvSpPr>
          <p:nvPr>
            <p:ph sz="quarter" idx="1"/>
          </p:nvPr>
        </p:nvSpPr>
        <p:spPr>
          <a:xfrm>
            <a:off x="609600" y="1447800"/>
            <a:ext cx="8077200" cy="4572000"/>
          </a:xfrm>
        </p:spPr>
        <p:txBody>
          <a:bodyPr>
            <a:normAutofit lnSpcReduction="10000"/>
          </a:bodyPr>
          <a:lstStyle/>
          <a:p>
            <a:pPr>
              <a:buNone/>
            </a:pPr>
            <a:endParaRPr lang="en-US" dirty="0" smtClean="0"/>
          </a:p>
          <a:p>
            <a:pPr algn="ctr">
              <a:buNone/>
            </a:pPr>
            <a:r>
              <a:rPr lang="en-US" sz="4000" dirty="0" smtClean="0"/>
              <a:t>Project-Based Learning (PjBL) allows students to take a more ‘hands-on’ approach to  real-world problems. Students investigates these problems  in which they creatively display their findings.</a:t>
            </a:r>
            <a:endParaRPr lang="en-US" sz="4000" dirty="0"/>
          </a:p>
        </p:txBody>
      </p:sp>
    </p:spTree>
  </p:cSld>
  <p:clrMapOvr>
    <a:masterClrMapping/>
  </p:clrMapOvr>
  <p:transition spd="med">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Those behind the PjBL:</a:t>
            </a:r>
            <a:endParaRPr lang="en-US" dirty="0"/>
          </a:p>
        </p:txBody>
      </p:sp>
      <p:sp>
        <p:nvSpPr>
          <p:cNvPr id="3" name="Content Placeholder 2"/>
          <p:cNvSpPr>
            <a:spLocks noGrp="1"/>
          </p:cNvSpPr>
          <p:nvPr>
            <p:ph sz="quarter" idx="1"/>
          </p:nvPr>
        </p:nvSpPr>
        <p:spPr>
          <a:xfrm>
            <a:off x="301752" y="1527048"/>
            <a:ext cx="4956048" cy="1825752"/>
          </a:xfrm>
        </p:spPr>
        <p:txBody>
          <a:bodyPr>
            <a:normAutofit fontScale="85000" lnSpcReduction="20000"/>
          </a:bodyPr>
          <a:lstStyle/>
          <a:p>
            <a:pPr>
              <a:buNone/>
            </a:pPr>
            <a:r>
              <a:rPr lang="en-US" dirty="0" smtClean="0"/>
              <a:t>John Dewey – Wanted a different approach from traditional learning in which students become more like researchers. Many believed Dewey was the main influence behind the PjBL. </a:t>
            </a:r>
            <a:endParaRPr lang="en-US" dirty="0"/>
          </a:p>
        </p:txBody>
      </p:sp>
      <p:sp>
        <p:nvSpPr>
          <p:cNvPr id="5" name="Content Placeholder 2"/>
          <p:cNvSpPr txBox="1">
            <a:spLocks/>
          </p:cNvSpPr>
          <p:nvPr/>
        </p:nvSpPr>
        <p:spPr>
          <a:xfrm>
            <a:off x="3886200" y="4648200"/>
            <a:ext cx="4956048" cy="1597152"/>
          </a:xfrm>
          <a:prstGeom prst="rect">
            <a:avLst/>
          </a:prstGeom>
        </p:spPr>
        <p:txBody>
          <a:bodyPr vert="horz">
            <a:normAutofit lnSpcReduction="10000"/>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None/>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Jean</a:t>
            </a:r>
            <a:r>
              <a:rPr kumimoji="0" lang="en-US" sz="2700" b="0" i="0" u="none" strike="noStrike" kern="1200" cap="none" spc="0" normalizeH="0" noProof="0" dirty="0" smtClean="0">
                <a:ln>
                  <a:noFill/>
                </a:ln>
                <a:solidFill>
                  <a:schemeClr val="tx1"/>
                </a:solidFill>
                <a:effectLst/>
                <a:uLnTx/>
                <a:uFillTx/>
                <a:latin typeface="+mn-lt"/>
                <a:ea typeface="+mn-ea"/>
                <a:cs typeface="+mn-cs"/>
              </a:rPr>
              <a:t> Piaget</a:t>
            </a:r>
            <a:r>
              <a:rPr kumimoji="0" lang="en-US" sz="2700" b="0" i="0" u="none" strike="noStrike" kern="1200" cap="none" spc="0" normalizeH="0" baseline="0" noProof="0" dirty="0" smtClean="0">
                <a:ln>
                  <a:noFill/>
                </a:ln>
                <a:solidFill>
                  <a:schemeClr val="tx1"/>
                </a:solidFill>
                <a:effectLst/>
                <a:uLnTx/>
                <a:uFillTx/>
                <a:latin typeface="+mn-lt"/>
                <a:ea typeface="+mn-ea"/>
                <a:cs typeface="+mn-cs"/>
              </a:rPr>
              <a:t> – Believed</a:t>
            </a:r>
            <a:r>
              <a:rPr kumimoji="0" lang="en-US" sz="2700" b="0" i="0" u="none" strike="noStrike" kern="1200" cap="none" spc="0" normalizeH="0" noProof="0" dirty="0" smtClean="0">
                <a:ln>
                  <a:noFill/>
                </a:ln>
                <a:solidFill>
                  <a:schemeClr val="tx1"/>
                </a:solidFill>
                <a:effectLst/>
                <a:uLnTx/>
                <a:uFillTx/>
                <a:latin typeface="+mn-lt"/>
                <a:ea typeface="+mn-ea"/>
                <a:cs typeface="+mn-cs"/>
              </a:rPr>
              <a:t> that interaction within the classroom was the best way for a student to learn</a:t>
            </a:r>
            <a:r>
              <a:rPr kumimoji="0" lang="en-US" sz="27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9" name="Group 8"/>
          <p:cNvGrpSpPr/>
          <p:nvPr/>
        </p:nvGrpSpPr>
        <p:grpSpPr>
          <a:xfrm>
            <a:off x="5410200" y="1447800"/>
            <a:ext cx="2667000" cy="2971800"/>
            <a:chOff x="5410200" y="1447800"/>
            <a:chExt cx="2667000" cy="2736673"/>
          </a:xfrm>
        </p:grpSpPr>
        <p:pic>
          <p:nvPicPr>
            <p:cNvPr id="11266" name="Picture 2" descr="I:\John_Dewey_lib.jpg"/>
            <p:cNvPicPr>
              <a:picLocks noChangeAspect="1" noChangeArrowheads="1"/>
            </p:cNvPicPr>
            <p:nvPr/>
          </p:nvPicPr>
          <p:blipFill>
            <a:blip r:embed="rId2"/>
            <a:srcRect/>
            <a:stretch>
              <a:fillRect/>
            </a:stretch>
          </p:blipFill>
          <p:spPr bwMode="auto">
            <a:xfrm>
              <a:off x="5410200" y="1447800"/>
              <a:ext cx="2667000" cy="2736673"/>
            </a:xfrm>
            <a:prstGeom prst="rect">
              <a:avLst/>
            </a:prstGeom>
            <a:noFill/>
          </p:spPr>
        </p:pic>
        <p:sp>
          <p:nvSpPr>
            <p:cNvPr id="8" name="Rectangle 7"/>
            <p:cNvSpPr/>
            <p:nvPr/>
          </p:nvSpPr>
          <p:spPr>
            <a:xfrm>
              <a:off x="5791200" y="3200400"/>
              <a:ext cx="1946367" cy="923330"/>
            </a:xfrm>
            <a:prstGeom prst="rect">
              <a:avLst/>
            </a:prstGeom>
            <a:noFill/>
          </p:spPr>
          <p:txBody>
            <a:bodyPr wrap="non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John</a:t>
              </a: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Dewey</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11" name="Group 10"/>
          <p:cNvGrpSpPr/>
          <p:nvPr/>
        </p:nvGrpSpPr>
        <p:grpSpPr>
          <a:xfrm>
            <a:off x="685800" y="3429000"/>
            <a:ext cx="2895600" cy="3008617"/>
            <a:chOff x="609600" y="3429000"/>
            <a:chExt cx="2895600" cy="3008617"/>
          </a:xfrm>
        </p:grpSpPr>
        <p:pic>
          <p:nvPicPr>
            <p:cNvPr id="11267" name="Picture 3" descr="I:\jean piaget2.jpg"/>
            <p:cNvPicPr>
              <a:picLocks noChangeAspect="1" noChangeArrowheads="1"/>
            </p:cNvPicPr>
            <p:nvPr/>
          </p:nvPicPr>
          <p:blipFill>
            <a:blip r:embed="rId3"/>
            <a:srcRect b="10667"/>
            <a:stretch>
              <a:fillRect/>
            </a:stretch>
          </p:blipFill>
          <p:spPr bwMode="auto">
            <a:xfrm>
              <a:off x="609600" y="3429000"/>
              <a:ext cx="2819399" cy="3008617"/>
            </a:xfrm>
            <a:prstGeom prst="rect">
              <a:avLst/>
            </a:prstGeom>
            <a:noFill/>
          </p:spPr>
        </p:pic>
        <p:sp>
          <p:nvSpPr>
            <p:cNvPr id="10" name="Rectangle 9"/>
            <p:cNvSpPr/>
            <p:nvPr/>
          </p:nvSpPr>
          <p:spPr>
            <a:xfrm>
              <a:off x="685800" y="5943600"/>
              <a:ext cx="2819400" cy="461665"/>
            </a:xfrm>
            <a:prstGeom prst="rect">
              <a:avLst/>
            </a:prstGeom>
            <a:noFill/>
          </p:spPr>
          <p:txBody>
            <a:bodyPr wrap="square" lIns="91440" tIns="45720" rIns="91440" bIns="45720">
              <a:spAutoFit/>
            </a:bodyPr>
            <a:lstStyle/>
            <a:p>
              <a:pPr algn="ctr"/>
              <a:r>
                <a:rPr lang="en-US" sz="2400" b="1" cap="none" spc="0" dirty="0" smtClean="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rPr>
                <a:t>J</a:t>
              </a:r>
              <a:r>
                <a:rPr lang="en-US" sz="2400" b="1" dirty="0" smtClean="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rPr>
                <a:t>e</a:t>
              </a:r>
              <a:r>
                <a:rPr lang="en-US" sz="2400" b="1" cap="none" spc="0" dirty="0" smtClean="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rPr>
                <a:t>an Piaget</a:t>
              </a:r>
              <a:endParaRPr lang="en-US" sz="2400" b="1" cap="none" spc="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endParaRPr>
            </a:p>
          </p:txBody>
        </p:sp>
      </p:grpSp>
    </p:spTree>
  </p:cSld>
  <p:clrMapOvr>
    <a:masterClrMapping/>
  </p:clrMapOvr>
  <p:transition spd="med">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View on PjBL</a:t>
            </a:r>
            <a:endParaRPr lang="en-US" dirty="0"/>
          </a:p>
        </p:txBody>
      </p:sp>
      <p:sp>
        <p:nvSpPr>
          <p:cNvPr id="3" name="Content Placeholder 2"/>
          <p:cNvSpPr>
            <a:spLocks noGrp="1"/>
          </p:cNvSpPr>
          <p:nvPr>
            <p:ph sz="quarter" idx="1"/>
          </p:nvPr>
        </p:nvSpPr>
        <p:spPr>
          <a:xfrm>
            <a:off x="533400" y="1219200"/>
            <a:ext cx="8001000" cy="5181600"/>
          </a:xfrm>
        </p:spPr>
        <p:txBody>
          <a:bodyPr>
            <a:normAutofit fontScale="92500" lnSpcReduction="10000"/>
          </a:bodyPr>
          <a:lstStyle/>
          <a:p>
            <a:pPr>
              <a:buNone/>
            </a:pPr>
            <a:endParaRPr lang="en-US" dirty="0" smtClean="0"/>
          </a:p>
          <a:p>
            <a:pPr>
              <a:buNone/>
            </a:pPr>
            <a:r>
              <a:rPr lang="en-US" dirty="0" smtClean="0"/>
              <a:t>    The reason why I like PjBL is because it allows students to think “outside the box.” PjBL pushes students to see the problem from different viewpoints and allows them to develop critical thinking and problem-solving skills. By allowing students to be more “hands-on” on these projects, it will renew their motivation to learn and they will obtain the knowledge longer than reading from a textbook. </a:t>
            </a:r>
          </a:p>
          <a:p>
            <a:pPr>
              <a:buNone/>
            </a:pPr>
            <a:endParaRPr lang="en-US" dirty="0" smtClean="0"/>
          </a:p>
          <a:p>
            <a:pPr>
              <a:buNone/>
            </a:pPr>
            <a:r>
              <a:rPr lang="en-US" dirty="0" smtClean="0"/>
              <a:t>    I feel that teachers need to use other types of teaching methods in order to assure that students will not lose interest in learning.</a:t>
            </a:r>
            <a:endParaRPr lang="en-US" dirty="0"/>
          </a:p>
        </p:txBody>
      </p:sp>
    </p:spTree>
  </p:cSld>
  <p:clrMapOvr>
    <a:masterClrMapping/>
  </p:clrMapOvr>
  <p:transition spd="slow">
    <p:whee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Constructivist Theory</a:t>
            </a:r>
            <a:endParaRPr lang="en-US" dirty="0"/>
          </a:p>
        </p:txBody>
      </p:sp>
      <p:sp>
        <p:nvSpPr>
          <p:cNvPr id="3" name="Content Placeholder 2"/>
          <p:cNvSpPr>
            <a:spLocks noGrp="1"/>
          </p:cNvSpPr>
          <p:nvPr>
            <p:ph sz="quarter" idx="1"/>
          </p:nvPr>
        </p:nvSpPr>
        <p:spPr>
          <a:xfrm>
            <a:off x="304800" y="1295400"/>
            <a:ext cx="8503920" cy="4879848"/>
          </a:xfrm>
        </p:spPr>
        <p:txBody>
          <a:bodyPr/>
          <a:lstStyle/>
          <a:p>
            <a:pPr>
              <a:buNone/>
            </a:pPr>
            <a:r>
              <a:rPr lang="en-US" dirty="0" smtClean="0"/>
              <a:t>   </a:t>
            </a:r>
          </a:p>
          <a:p>
            <a:pPr>
              <a:buNone/>
            </a:pPr>
            <a:r>
              <a:rPr lang="en-US" dirty="0" smtClean="0"/>
              <a:t> </a:t>
            </a:r>
            <a:r>
              <a:rPr lang="en-US" dirty="0" smtClean="0"/>
              <a:t>  PjBL </a:t>
            </a:r>
            <a:r>
              <a:rPr lang="en-US" dirty="0" smtClean="0"/>
              <a:t>falls into the Constructivist Theory category</a:t>
            </a:r>
            <a:r>
              <a:rPr lang="en-US" dirty="0" smtClean="0"/>
              <a:t>. The Constructivist Theory is how we generate knowledge based on our experiences. We presume an opinion about a subject and when our assumption is incorrect that’s how we actually learn, we learn from our miscalculations. When we learn something new,  we incorporate the new information with the information we already hold.  The newly altered information about a subject can ultimately modify the way we identify the subject.  </a:t>
            </a:r>
            <a:endParaRPr lang="en-US" dirty="0"/>
          </a:p>
        </p:txBody>
      </p:sp>
    </p:spTree>
  </p:cSld>
  <p:clrMapOvr>
    <a:masterClrMapping/>
  </p:clrMapOvr>
  <p:transition spd="med">
    <p:checke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1578</TotalTime>
  <Words>339</Words>
  <Application>Microsoft Office PowerPoint</Application>
  <PresentationFormat>On-screen Show (4:3)</PresentationFormat>
  <Paragraphs>29</Paragraphs>
  <Slides>12</Slides>
  <Notes>0</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Civic</vt:lpstr>
      <vt:lpstr>My Personal Learning Theory</vt:lpstr>
      <vt:lpstr>Imagine This:</vt:lpstr>
      <vt:lpstr>Slide 3</vt:lpstr>
      <vt:lpstr>Slide 4</vt:lpstr>
      <vt:lpstr>The Solution:</vt:lpstr>
      <vt:lpstr>What is Project-Based Learning?</vt:lpstr>
      <vt:lpstr>Those behind the PjBL:</vt:lpstr>
      <vt:lpstr>My View on PjBL</vt:lpstr>
      <vt:lpstr>The Constructivist Theory</vt:lpstr>
      <vt:lpstr>Examples of class subjects using PjBL:</vt:lpstr>
      <vt:lpstr>Examples of class subjects using PjBL:</vt:lpstr>
      <vt:lpstr>Who wants to try out this method?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60</cp:revision>
  <dcterms:created xsi:type="dcterms:W3CDTF">2009-11-23T03:53:27Z</dcterms:created>
  <dcterms:modified xsi:type="dcterms:W3CDTF">2009-11-24T06:12:12Z</dcterms:modified>
</cp:coreProperties>
</file>